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4" r:id="rId2"/>
    <p:sldId id="326" r:id="rId3"/>
    <p:sldId id="321" r:id="rId4"/>
    <p:sldId id="323" r:id="rId5"/>
  </p:sldIdLst>
  <p:sldSz cx="7561263" cy="10693400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9F1FF"/>
    <a:srgbClr val="C5E9FF"/>
    <a:srgbClr val="9FDAFF"/>
    <a:srgbClr val="B3E2FF"/>
    <a:srgbClr val="990033"/>
    <a:srgbClr val="C1C8CD"/>
    <a:srgbClr val="9DA9B1"/>
    <a:srgbClr val="CAA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88" y="21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243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086" y="0"/>
            <a:ext cx="293243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1688" y="742950"/>
            <a:ext cx="26257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594" y="4705073"/>
            <a:ext cx="5415912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5276B6-A5B2-44B6-AC40-3C821C75C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4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1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2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3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693FF-BDB6-4E4F-B6BA-5FBBA5FEF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B93D-F4B9-41CD-B273-02AB1310D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AE80-EB8A-41BD-82CA-8842ADC01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58DF-7E46-47E4-93A5-F1474149D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FB04-5F50-4078-BCA3-5B35AF561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D109-9319-4A41-9EF7-2364CB7A4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E2C3-FA1A-4FED-8DFC-53A28D434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B34FA-7E71-46F2-B1E5-154F5C4C1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5B804-4886-4291-A821-C264C444B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8A7C6-CD91-48C3-92F9-06DF8B404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DBBF-8105-4352-9DD8-A0126E636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>
              <a:defRPr sz="1600" smtClean="0"/>
            </a:lvl1pPr>
          </a:lstStyle>
          <a:p>
            <a:pPr>
              <a:defRPr/>
            </a:pPr>
            <a:fld id="{5FBDAA7D-1D98-41F9-B586-43A89580B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NULL" TargetMode="External"/><Relationship Id="rId4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180975" y="255588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684213" y="6067425"/>
            <a:ext cx="5832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1042988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2197" y="1672515"/>
            <a:ext cx="6120680" cy="101159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74075"/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УКАЗ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ПРЕЗИДЕНТА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РФ от 17 декабря 2020 № 797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О единовременной выплате семьям, имеющих детей».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975" y="2973915"/>
            <a:ext cx="7237413" cy="2058032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dirty="0" smtClean="0">
                <a:solidFill>
                  <a:srgbClr val="FF0000"/>
                </a:solidFill>
              </a:rPr>
              <a:t>Единовременная выплата  </a:t>
            </a:r>
            <a:r>
              <a:rPr lang="ru-RU" sz="3200" b="1" dirty="0" smtClean="0">
                <a:solidFill>
                  <a:srgbClr val="FF0000"/>
                </a:solidFill>
              </a:rPr>
              <a:t>производится </a:t>
            </a:r>
          </a:p>
          <a:p>
            <a:pPr algn="ctr" defTabSz="914400"/>
            <a:r>
              <a:rPr lang="ru-RU" sz="3200" b="1" dirty="0" smtClean="0">
                <a:solidFill>
                  <a:srgbClr val="FF0000"/>
                </a:solidFill>
              </a:rPr>
              <a:t>на каждого ребенка, рожденного</a:t>
            </a:r>
            <a:r>
              <a:rPr lang="ru-RU" sz="3200" b="1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 </a:t>
            </a:r>
            <a:r>
              <a:rPr lang="ru-RU" sz="3200" b="1" dirty="0" smtClean="0">
                <a:solidFill>
                  <a:srgbClr val="FF0000"/>
                </a:solidFill>
              </a:rPr>
              <a:t>18.12.2012г</a:t>
            </a:r>
            <a:r>
              <a:rPr lang="ru-RU" sz="3200" b="1" dirty="0" smtClean="0">
                <a:solidFill>
                  <a:srgbClr val="FF0000"/>
                </a:solidFill>
              </a:rPr>
              <a:t>. по </a:t>
            </a:r>
            <a:r>
              <a:rPr lang="ru-RU" sz="3200" b="1" dirty="0" smtClean="0">
                <a:solidFill>
                  <a:srgbClr val="FF0000"/>
                </a:solidFill>
              </a:rPr>
              <a:t>31.03.2021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9301" y="4626620"/>
            <a:ext cx="6840759" cy="5258908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endParaRPr lang="ru-RU" sz="24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	гражданам, </a:t>
            </a:r>
            <a:r>
              <a:rPr lang="ru-RU" sz="2400" b="1" dirty="0" smtClean="0">
                <a:solidFill>
                  <a:srgbClr val="FF0000"/>
                </a:solidFill>
              </a:rPr>
              <a:t>ранее получавшим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ежемесячные или единовременные выплаты  на детей в соответствии с Указами Президента № 249 и № 412 - </a:t>
            </a:r>
            <a:r>
              <a:rPr lang="ru-RU" sz="2400" b="1" u="sng" dirty="0" smtClean="0">
                <a:solidFill>
                  <a:srgbClr val="FF0000"/>
                </a:solidFill>
              </a:rPr>
              <a:t>без </a:t>
            </a:r>
            <a:r>
              <a:rPr lang="ru-RU" sz="2400" b="1" u="sng" dirty="0">
                <a:solidFill>
                  <a:srgbClr val="FF0000"/>
                </a:solidFill>
              </a:rPr>
              <a:t>подачи заявления </a:t>
            </a:r>
            <a:r>
              <a:rPr lang="ru-RU" sz="2400" b="1" u="sng" dirty="0" smtClean="0">
                <a:solidFill>
                  <a:srgbClr val="FF0000"/>
                </a:solidFill>
              </a:rPr>
              <a:t>на основании имеющихся сведений;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2400" b="1" u="sng" dirty="0" smtClean="0">
              <a:solidFill>
                <a:srgbClr val="FF0000"/>
              </a:solidFill>
            </a:endParaRP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	гражданам,    </a:t>
            </a:r>
            <a:r>
              <a:rPr lang="ru-RU" sz="2400" b="1" dirty="0" smtClean="0">
                <a:solidFill>
                  <a:srgbClr val="FF0000"/>
                </a:solidFill>
              </a:rPr>
              <a:t>ранее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не получавшим 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выплаты на детей, а также выплаты  детям, родившимся с 01.07.2020 и позже  – </a:t>
            </a:r>
            <a:r>
              <a:rPr lang="ru-RU" sz="2400" b="1" u="sng" dirty="0" smtClean="0">
                <a:solidFill>
                  <a:srgbClr val="FF0000"/>
                </a:solidFill>
              </a:rPr>
              <a:t>на основании заявления,</a:t>
            </a:r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</a:rPr>
              <a:t> поданного </a:t>
            </a:r>
            <a:r>
              <a:rPr lang="ru-RU" sz="2400" b="1" u="sng" dirty="0" smtClean="0">
                <a:solidFill>
                  <a:srgbClr val="FF0000"/>
                </a:solidFill>
              </a:rPr>
              <a:t>до 01.04.2021г</a:t>
            </a:r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25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180975" y="255588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684213" y="6067425"/>
            <a:ext cx="5832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1042988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2197" y="1672515"/>
            <a:ext cx="6120680" cy="101159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74075"/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УКАЗ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ПРЕЗИДЕНТА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РФ от 17 декабря 2020 № 797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О единовременной выплате семьям, имеющих детей».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975" y="2739649"/>
            <a:ext cx="7237413" cy="4520244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Необходимо </a:t>
            </a:r>
            <a:r>
              <a:rPr lang="ru-RU" sz="2400" b="1" dirty="0">
                <a:solidFill>
                  <a:srgbClr val="333399">
                    <a:lumMod val="75000"/>
                  </a:srgbClr>
                </a:solidFill>
              </a:rPr>
              <a:t>подать </a:t>
            </a:r>
          </a:p>
          <a:p>
            <a:pPr algn="ctr" defTabSz="914400"/>
            <a:r>
              <a:rPr lang="ru-RU" sz="2400" b="1" dirty="0">
                <a:solidFill>
                  <a:srgbClr val="333399">
                    <a:lumMod val="75000"/>
                  </a:srgbClr>
                </a:solidFill>
              </a:rPr>
              <a:t>заявление о предоставлении единовременной выплаты </a:t>
            </a:r>
          </a:p>
          <a:p>
            <a:pPr algn="ctr" defTabSz="914400"/>
            <a:r>
              <a:rPr lang="ru-RU" sz="2400" b="1" u="sng" dirty="0" smtClean="0">
                <a:solidFill>
                  <a:srgbClr val="FF0000"/>
                </a:solidFill>
              </a:rPr>
              <a:t>до 01.04.2021г</a:t>
            </a:r>
            <a:r>
              <a:rPr lang="ru-RU" sz="2400" b="1" u="sng" dirty="0" smtClean="0">
                <a:solidFill>
                  <a:srgbClr val="FF0000"/>
                </a:solidFill>
              </a:rPr>
              <a:t>.:</a:t>
            </a:r>
          </a:p>
          <a:p>
            <a:pPr marL="342900" indent="-342900" defTabSz="9144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333399">
                    <a:lumMod val="75000"/>
                  </a:srgbClr>
                </a:solidFill>
              </a:rPr>
              <a:t>р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одителям (представителям) детей до 8 лет,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ранее не получавшим выплаты на детей;</a:t>
            </a:r>
          </a:p>
          <a:p>
            <a:pPr marL="342900" indent="-342900" defTabSz="9144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родителям (представителям) детей, родившихся с 01.07.2020 по 31.03.2021 </a:t>
            </a:r>
            <a:endParaRPr lang="ru-RU" sz="2400" b="1" u="sng" dirty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endParaRPr lang="ru-RU" sz="24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just"/>
            <a:endParaRPr lang="ru-RU" sz="2400" b="1" u="sng" dirty="0" smtClean="0">
              <a:solidFill>
                <a:srgbClr val="FF0000"/>
              </a:solidFill>
            </a:endParaRPr>
          </a:p>
          <a:p>
            <a:pPr marL="0" lvl="1" algn="just"/>
            <a:endParaRPr lang="ru-RU" sz="2400" b="1" u="sng" dirty="0" smtClean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378" y="6480164"/>
            <a:ext cx="7185720" cy="3258360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      Заявление можно подать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	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marL="0" lvl="1" algn="ctr"/>
            <a:r>
              <a:rPr lang="ru-RU" sz="2800" b="1" dirty="0" smtClean="0">
                <a:solidFill>
                  <a:srgbClr val="FF0000"/>
                </a:solidFill>
              </a:rPr>
              <a:t>на </a:t>
            </a:r>
            <a:r>
              <a:rPr lang="ru-RU" sz="2800" b="1" dirty="0">
                <a:solidFill>
                  <a:srgbClr val="FF0000"/>
                </a:solidFill>
              </a:rPr>
              <a:t>портале </a:t>
            </a:r>
            <a:r>
              <a:rPr lang="ru-RU" sz="2800" b="1" u="sng" dirty="0" err="1">
                <a:solidFill>
                  <a:srgbClr val="FF0000"/>
                </a:solidFill>
              </a:rPr>
              <a:t>Госуслуг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 (</a:t>
            </a:r>
            <a:r>
              <a:rPr lang="ru-RU" sz="2800" b="1" u="sng" dirty="0">
                <a:solidFill>
                  <a:schemeClr val="accent1">
                    <a:lumMod val="75000"/>
                  </a:schemeClr>
                </a:solidFill>
                <a:hlinkClick r:id="rId4" invalidUrl="https:///"/>
              </a:rPr>
              <a:t>https</a:t>
            </a:r>
            <a:r>
              <a:rPr lang="ru-RU" sz="2800" b="1" u="sng" dirty="0" smtClean="0">
                <a:solidFill>
                  <a:srgbClr val="333399">
                    <a:lumMod val="75000"/>
                  </a:srgbClr>
                </a:solidFill>
                <a:hlinkClick r:id="rId5" invalidUrl="https:///"/>
              </a:rPr>
              <a:t>://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posobie2020.gosuslugi.ru/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).</a:t>
            </a:r>
            <a:endParaRPr lang="ru-RU" sz="2800" b="1" dirty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dirty="0">
                <a:solidFill>
                  <a:srgbClr val="333399">
                    <a:lumMod val="75000"/>
                  </a:srgbClr>
                </a:solidFill>
              </a:rPr>
              <a:t>Дополнительных документов представлять не нужно. </a:t>
            </a:r>
          </a:p>
          <a:p>
            <a:pPr algn="ctr"/>
            <a:r>
              <a:rPr lang="ru-RU" sz="20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Заявление </a:t>
            </a:r>
            <a:r>
              <a:rPr lang="ru-RU" sz="2000" dirty="0">
                <a:solidFill>
                  <a:srgbClr val="333399">
                    <a:lumMod val="60000"/>
                    <a:lumOff val="40000"/>
                  </a:srgbClr>
                </a:solidFill>
              </a:rPr>
              <a:t>также можно подать в территориальные органы </a:t>
            </a:r>
            <a:endParaRPr lang="ru-RU" sz="2000" dirty="0" smtClean="0">
              <a:solidFill>
                <a:srgbClr val="333399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ru-RU" sz="20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Пенсионного </a:t>
            </a:r>
            <a:r>
              <a:rPr lang="ru-RU" sz="2000" dirty="0">
                <a:solidFill>
                  <a:srgbClr val="333399">
                    <a:lumMod val="60000"/>
                    <a:lumOff val="40000"/>
                  </a:srgbClr>
                </a:solidFill>
              </a:rPr>
              <a:t>фонда </a:t>
            </a:r>
            <a:endParaRPr lang="ru-RU" sz="2000" dirty="0" smtClean="0">
              <a:solidFill>
                <a:srgbClr val="333399">
                  <a:lumMod val="60000"/>
                  <a:lumOff val="40000"/>
                </a:srgbClr>
              </a:solidFill>
            </a:endParaRPr>
          </a:p>
          <a:p>
            <a:pPr algn="ctr"/>
            <a:endParaRPr lang="ru-RU" sz="2600" b="1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217436" y="233363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401363" y="1618358"/>
            <a:ext cx="6869558" cy="8712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lvl="0" algn="ctr"/>
            <a:endParaRPr lang="ru-RU" sz="2800" b="1" dirty="0" smtClean="0">
              <a:solidFill>
                <a:srgbClr val="333399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Выплата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на ребенка до 8 лет производится: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r>
              <a:rPr lang="ru-RU" sz="2800" b="1" i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одному из родителей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  <a:latin typeface="Arial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r>
              <a:rPr lang="ru-RU" sz="2800" b="1" i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усыновителю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  <a:latin typeface="Arial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r>
              <a:rPr lang="ru-RU" sz="28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о</a:t>
            </a:r>
            <a:r>
              <a:rPr lang="ru-RU" sz="2800" b="1" i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пекуну, попечителю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, </a:t>
            </a:r>
            <a:r>
              <a:rPr lang="ru-RU" sz="2800" b="1" u="sng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при личном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обращении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 в территориальный орган ПФР.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</a:p>
          <a:p>
            <a:pPr lvl="0" algn="ctr"/>
            <a:endParaRPr lang="ru-RU" sz="2800" b="1" u="sng" dirty="0" smtClean="0">
              <a:solidFill>
                <a:srgbClr val="333399">
                  <a:lumMod val="75000"/>
                </a:srgbClr>
              </a:solidFill>
            </a:endParaRPr>
          </a:p>
          <a:p>
            <a:pPr lvl="0" algn="ctr"/>
            <a:r>
              <a:rPr lang="ru-RU" sz="2800" b="1" u="sng" dirty="0" smtClean="0">
                <a:solidFill>
                  <a:srgbClr val="333399">
                    <a:lumMod val="75000"/>
                  </a:srgbClr>
                </a:solidFill>
              </a:rPr>
              <a:t>Доставка </a:t>
            </a:r>
            <a:r>
              <a:rPr lang="ru-RU" sz="2800" b="1" u="sng" dirty="0" smtClean="0">
                <a:solidFill>
                  <a:srgbClr val="333399">
                    <a:lumMod val="75000"/>
                  </a:srgbClr>
                </a:solidFill>
              </a:rPr>
              <a:t>единовременной выплаты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333399">
                    <a:lumMod val="75000"/>
                  </a:srgbClr>
                </a:solidFill>
              </a:rPr>
              <a:t>осуществляется только на банковский счет заявителя в соответствии с реквизитами, указанными в заявлении;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800" dirty="0">
                <a:solidFill>
                  <a:srgbClr val="333399">
                    <a:lumMod val="75000"/>
                  </a:srgbClr>
                </a:solidFill>
              </a:rPr>
              <a:t>п</a:t>
            </a:r>
            <a:r>
              <a:rPr lang="ru-RU" sz="2800" dirty="0" smtClean="0">
                <a:solidFill>
                  <a:srgbClr val="333399">
                    <a:lumMod val="75000"/>
                  </a:srgbClr>
                </a:solidFill>
              </a:rPr>
              <a:t>ри изменении реквизитов для перечисления единовременной выплаты необходимо подать </a:t>
            </a:r>
            <a:r>
              <a:rPr lang="ru-RU" sz="2800" dirty="0" smtClean="0">
                <a:solidFill>
                  <a:srgbClr val="333399">
                    <a:lumMod val="75000"/>
                  </a:srgbClr>
                </a:solidFill>
              </a:rPr>
              <a:t>заявление на предоставление сведений о реквизитах расчетного счета  </a:t>
            </a:r>
            <a:endParaRPr lang="ru-RU" sz="2800" b="1" dirty="0">
              <a:solidFill>
                <a:srgbClr val="333399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180975" y="255588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684213" y="6067425"/>
            <a:ext cx="5832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1042988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9340" y="1640583"/>
            <a:ext cx="6120680" cy="101159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74075"/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УКАЗ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ПРЕЗИДЕНТА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РФ от 17 декабря 2020 № 797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О единовременной выплате семьям, имеющих детей».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2156" y="2551739"/>
            <a:ext cx="6840759" cy="744412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rgbClr val="333399">
                  <a:lumMod val="75000"/>
                </a:srgbClr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помощь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оказывается гражданам Российской Федерации. Если лицо утратило гражданство РФ, выплата не осуществляется;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поддержка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оказывается гражданам Российской Федерации, проживающим на ее территории. В случае постоянного проживания семьи за пределами страны, единовременная выплата не осуществляется;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опекуны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ребенка смогут оформить единовременную выплату, обратившись лично в клиентскую службу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ПФР;</a:t>
            </a:r>
            <a:endParaRPr lang="ru-RU" sz="2000" b="1" dirty="0">
              <a:solidFill>
                <a:srgbClr val="333399">
                  <a:lumMod val="75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заявлении необходимо указать данные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именно банковского счета заявителя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. Выплата не может осуществляться на счет другого лица. Если заявление было подано с банковскими реквизитами другого лица, можно подать новое заявление со своими банковскими реквизитами.</a:t>
            </a:r>
          </a:p>
          <a:p>
            <a:pPr algn="ctr"/>
            <a:r>
              <a:rPr lang="ru-RU" sz="2000" b="1" u="sng" dirty="0">
                <a:solidFill>
                  <a:srgbClr val="333399">
                    <a:lumMod val="75000"/>
                  </a:srgbClr>
                </a:solidFill>
              </a:rPr>
              <a:t>Выплата не осуществляется в следующих ситуациях:</a:t>
            </a:r>
          </a:p>
          <a:p>
            <a:pPr algn="ctr"/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- при лишении или ограничении заявителя родительских прав в отношении ребенка;</a:t>
            </a:r>
          </a:p>
          <a:p>
            <a:pPr algn="ctr"/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- в случае смерти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ребенка;</a:t>
            </a:r>
            <a:endParaRPr lang="ru-RU" sz="2000" b="1" dirty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- при предоставлении недостоверных сведений.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9438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3E2FF">
                <a:gamma/>
                <a:shade val="83529"/>
                <a:invGamma/>
              </a:srgbClr>
            </a:gs>
            <a:gs pos="50000">
              <a:srgbClr val="B3E2FF"/>
            </a:gs>
            <a:gs pos="100000">
              <a:srgbClr val="B3E2FF">
                <a:gamma/>
                <a:shade val="83529"/>
                <a:invGamma/>
              </a:srgbClr>
            </a:gs>
          </a:gsLst>
          <a:lin ang="5400000" scaled="1"/>
        </a:gradFill>
        <a:ln w="9525" cap="flat" cmpd="sng" algn="ctr">
          <a:solidFill>
            <a:srgbClr val="B3E2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3E2FF">
                <a:gamma/>
                <a:shade val="83529"/>
                <a:invGamma/>
              </a:srgbClr>
            </a:gs>
            <a:gs pos="50000">
              <a:srgbClr val="B3E2FF"/>
            </a:gs>
            <a:gs pos="100000">
              <a:srgbClr val="B3E2FF">
                <a:gamma/>
                <a:shade val="83529"/>
                <a:invGamma/>
              </a:srgbClr>
            </a:gs>
          </a:gsLst>
          <a:lin ang="5400000" scaled="1"/>
        </a:gradFill>
        <a:ln w="9525" cap="flat" cmpd="sng" algn="ctr">
          <a:solidFill>
            <a:srgbClr val="B3E2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382</Words>
  <Application>Microsoft Office PowerPoint</Application>
  <PresentationFormat>Произвольный</PresentationFormat>
  <Paragraphs>59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ОПФР по Забайкальскому краю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001120</dc:creator>
  <cp:lastModifiedBy>Куприкова Альбина Валерьевна</cp:lastModifiedBy>
  <cp:revision>152</cp:revision>
  <cp:lastPrinted>2020-12-21T10:44:49Z</cp:lastPrinted>
  <dcterms:created xsi:type="dcterms:W3CDTF">2013-03-27T02:56:13Z</dcterms:created>
  <dcterms:modified xsi:type="dcterms:W3CDTF">2020-12-25T02:14:42Z</dcterms:modified>
</cp:coreProperties>
</file>